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95" r:id="rId4"/>
    <p:sldId id="321" r:id="rId5"/>
    <p:sldId id="322" r:id="rId6"/>
    <p:sldId id="323" r:id="rId7"/>
    <p:sldId id="324" r:id="rId8"/>
    <p:sldId id="325" r:id="rId9"/>
    <p:sldId id="326" r:id="rId10"/>
    <p:sldId id="278" r:id="rId1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713" autoAdjust="0"/>
    <p:restoredTop sz="94660"/>
  </p:normalViewPr>
  <p:slideViewPr>
    <p:cSldViewPr snapToGrid="0">
      <p:cViewPr>
        <p:scale>
          <a:sx n="100" d="100"/>
          <a:sy n="100" d="100"/>
        </p:scale>
        <p:origin x="432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C4D2-9014-4386-AFC8-DEA1685C45B3}" type="datetimeFigureOut">
              <a:rPr lang="pl-PL" smtClean="0"/>
              <a:t>29.01.2025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D89F2-55C4-444D-B1BB-D6D49A122C71}" type="slidenum">
              <a:rPr lang="pl-PL" smtClean="0"/>
              <a:t>‹#›</a:t>
            </a:fld>
            <a:endParaRPr lang="pl-PL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2050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C4D2-9014-4386-AFC8-DEA1685C45B3}" type="datetimeFigureOut">
              <a:rPr lang="pl-PL" smtClean="0"/>
              <a:t>29.01.2025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D89F2-55C4-444D-B1BB-D6D49A122C7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86482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C4D2-9014-4386-AFC8-DEA1685C45B3}" type="datetimeFigureOut">
              <a:rPr lang="pl-PL" smtClean="0"/>
              <a:t>29.01.2025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D89F2-55C4-444D-B1BB-D6D49A122C7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15935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C4D2-9014-4386-AFC8-DEA1685C45B3}" type="datetimeFigureOut">
              <a:rPr lang="pl-PL" smtClean="0"/>
              <a:t>29.01.2025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D89F2-55C4-444D-B1BB-D6D49A122C7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98842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C4D2-9014-4386-AFC8-DEA1685C45B3}" type="datetimeFigureOut">
              <a:rPr lang="pl-PL" smtClean="0"/>
              <a:t>29.01.2025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D89F2-55C4-444D-B1BB-D6D49A122C71}" type="slidenum">
              <a:rPr lang="pl-PL" smtClean="0"/>
              <a:t>‹#›</a:t>
            </a:fld>
            <a:endParaRPr lang="pl-PL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6456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C4D2-9014-4386-AFC8-DEA1685C45B3}" type="datetimeFigureOut">
              <a:rPr lang="pl-PL" smtClean="0"/>
              <a:t>29.01.2025</a:t>
            </a:fld>
            <a:endParaRPr lang="pl-P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D89F2-55C4-444D-B1BB-D6D49A122C7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30824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C4D2-9014-4386-AFC8-DEA1685C45B3}" type="datetimeFigureOut">
              <a:rPr lang="pl-PL" smtClean="0"/>
              <a:t>29.01.2025</a:t>
            </a:fld>
            <a:endParaRPr lang="pl-P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D89F2-55C4-444D-B1BB-D6D49A122C7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72759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C4D2-9014-4386-AFC8-DEA1685C45B3}" type="datetimeFigureOut">
              <a:rPr lang="pl-PL" smtClean="0"/>
              <a:t>29.01.2025</a:t>
            </a:fld>
            <a:endParaRPr lang="pl-P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D89F2-55C4-444D-B1BB-D6D49A122C7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7112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C4D2-9014-4386-AFC8-DEA1685C45B3}" type="datetimeFigureOut">
              <a:rPr lang="pl-PL" smtClean="0"/>
              <a:t>29.01.2025</a:t>
            </a:fld>
            <a:endParaRPr lang="pl-P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D89F2-55C4-444D-B1BB-D6D49A122C7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46367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089C4D2-9014-4386-AFC8-DEA1685C45B3}" type="datetimeFigureOut">
              <a:rPr lang="pl-PL" smtClean="0"/>
              <a:t>29.01.2025</a:t>
            </a:fld>
            <a:endParaRPr lang="pl-P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FCD89F2-55C4-444D-B1BB-D6D49A122C7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03201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dirty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C4D2-9014-4386-AFC8-DEA1685C45B3}" type="datetimeFigureOut">
              <a:rPr lang="pl-PL" smtClean="0"/>
              <a:t>29.01.2025</a:t>
            </a:fld>
            <a:endParaRPr lang="pl-P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D89F2-55C4-444D-B1BB-D6D49A122C7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5768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089C4D2-9014-4386-AFC8-DEA1685C45B3}" type="datetimeFigureOut">
              <a:rPr lang="pl-PL" smtClean="0"/>
              <a:t>29.01.2025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FCD89F2-55C4-444D-B1BB-D6D49A122C71}" type="slidenum">
              <a:rPr lang="pl-PL" smtClean="0"/>
              <a:t>‹#›</a:t>
            </a:fld>
            <a:endParaRPr lang="pl-PL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8005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0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0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0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0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0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0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0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66800" y="619300"/>
            <a:ext cx="10058400" cy="3566160"/>
          </a:xfrm>
        </p:spPr>
        <p:txBody>
          <a:bodyPr>
            <a:normAutofit/>
          </a:bodyPr>
          <a:lstStyle/>
          <a:p>
            <a:pPr algn="ctr"/>
            <a:r>
              <a:rPr lang="pl-PL" sz="6000" dirty="0"/>
              <a:t>Podsumowanie </a:t>
            </a:r>
            <a:br>
              <a:rPr lang="pl-PL" sz="6000" dirty="0"/>
            </a:br>
            <a:r>
              <a:rPr lang="pl-PL" sz="6000" dirty="0"/>
              <a:t>Miejskiego Programu </a:t>
            </a:r>
            <a:br>
              <a:rPr lang="pl-PL" sz="6000" dirty="0"/>
            </a:br>
            <a:r>
              <a:rPr lang="pl-PL" sz="6000" dirty="0"/>
              <a:t>Profilaktyki Rówieśniczej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pl-PL" dirty="0"/>
              <a:t>Sprawozdanie</a:t>
            </a:r>
          </a:p>
          <a:p>
            <a:pPr algn="ctr"/>
            <a:r>
              <a:rPr lang="pl-PL" dirty="0"/>
              <a:t>za rok kalendarzowy 2024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" t="-79" r="-90" b="-79"/>
          <a:stretch>
            <a:fillRect/>
          </a:stretch>
        </p:blipFill>
        <p:spPr bwMode="auto">
          <a:xfrm>
            <a:off x="518568" y="165341"/>
            <a:ext cx="1980970" cy="223703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9635674" y="4557037"/>
            <a:ext cx="1852208" cy="16816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48973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41102" y="643856"/>
            <a:ext cx="10323851" cy="2495413"/>
          </a:xfrm>
        </p:spPr>
        <p:txBody>
          <a:bodyPr>
            <a:normAutofit/>
          </a:bodyPr>
          <a:lstStyle/>
          <a:p>
            <a:pPr algn="ctr"/>
            <a:r>
              <a:rPr lang="pl-PL" sz="4000" dirty="0"/>
              <a:t>Bardzo dziękujemy wszystkim za udział, zaangażowanie i kreatywność </a:t>
            </a:r>
            <a:br>
              <a:rPr lang="pl-PL" sz="4000" dirty="0"/>
            </a:br>
            <a:r>
              <a:rPr lang="pl-PL" sz="4000" dirty="0"/>
              <a:t>w działaniach profilaktycznych </a:t>
            </a:r>
            <a:br>
              <a:rPr lang="pl-PL" sz="4000" dirty="0"/>
            </a:br>
            <a:r>
              <a:rPr lang="pl-PL" sz="4000" dirty="0"/>
              <a:t>i zapraszamy na nasze kolejne działania.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pl-PL" sz="3200" dirty="0"/>
              <a:t>Program Profilaktyki Rówieśniczej </a:t>
            </a:r>
          </a:p>
          <a:p>
            <a:pPr algn="ctr"/>
            <a:r>
              <a:rPr lang="pl-PL" sz="3200" dirty="0"/>
              <a:t>miasta Katowice</a:t>
            </a:r>
            <a:endParaRPr lang="pl-PL" sz="3200" b="1" dirty="0">
              <a:solidFill>
                <a:srgbClr val="A5002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" t="-79" r="-90" b="-79"/>
          <a:stretch>
            <a:fillRect/>
          </a:stretch>
        </p:blipFill>
        <p:spPr bwMode="auto">
          <a:xfrm>
            <a:off x="0" y="0"/>
            <a:ext cx="1614254" cy="182292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10587040" y="3272671"/>
            <a:ext cx="1416034" cy="12856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1338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93405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/>
              <a:t>ORGANIZATORZY I WSPÓŁORGANIZATORZY </a:t>
            </a:r>
            <a:br>
              <a:rPr lang="pl-PL" sz="3600" b="1" dirty="0"/>
            </a:br>
            <a:r>
              <a:rPr lang="pl-PL" sz="3600" b="1" dirty="0"/>
              <a:t>DZIAŁAŃ PROFILAKTYCZNYCH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7900" y="1760892"/>
            <a:ext cx="10627779" cy="402336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pl-PL" dirty="0"/>
              <a:t>Urząd Miasta Katowice:  Wydział Edukacji i Sportu; Wydział Zarządzania Kryzysowego;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pl-PL" dirty="0"/>
              <a:t>Komenda Miejska Policji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pl-PL" dirty="0"/>
              <a:t>Pałac Młodzieży im. prof. A. Kamińskiego w Katowicach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pl-PL" dirty="0"/>
              <a:t>Poradnia Psychologiczno-Pedagogiczna nr 5 w Katowicach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pl-PL" dirty="0"/>
              <a:t>Doradca Metodyczny Pedagogów i Psychologów szkolnych wraz z Radą Pedagogów i Psychologów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pl-PL" dirty="0"/>
              <a:t>Pełnomocnik Prezydenta do spraw rozwiązywania problemów uzależnień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pl-PL" dirty="0"/>
              <a:t>X Liceum Ogólnokształcące im. I. J. Paderewskiego w Katowicach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259829" y="5428393"/>
            <a:ext cx="962990" cy="87432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-15" r="-15" b="-15"/>
          <a:stretch>
            <a:fillRect/>
          </a:stretch>
        </p:blipFill>
        <p:spPr bwMode="auto">
          <a:xfrm>
            <a:off x="3584728" y="5493284"/>
            <a:ext cx="719137" cy="744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" t="-18" r="-8" b="-18"/>
          <a:stretch>
            <a:fillRect/>
          </a:stretch>
        </p:blipFill>
        <p:spPr bwMode="auto">
          <a:xfrm>
            <a:off x="4862357" y="5548053"/>
            <a:ext cx="1417637" cy="635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" t="-15" r="-6" b="10014"/>
          <a:stretch>
            <a:fillRect/>
          </a:stretch>
        </p:blipFill>
        <p:spPr bwMode="auto">
          <a:xfrm>
            <a:off x="1587142" y="5493284"/>
            <a:ext cx="1539875" cy="6540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190" y="5628222"/>
            <a:ext cx="1433764" cy="496694"/>
          </a:xfrm>
          <a:prstGeom prst="rect">
            <a:avLst/>
          </a:prstGeom>
          <a:noFill/>
        </p:spPr>
      </p:pic>
      <p:pic>
        <p:nvPicPr>
          <p:cNvPr id="15" name="Obraz 14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8150" y="5554692"/>
            <a:ext cx="1133272" cy="510444"/>
          </a:xfrm>
          <a:prstGeom prst="rect">
            <a:avLst/>
          </a:prstGeom>
          <a:noFill/>
        </p:spPr>
      </p:pic>
      <p:pic>
        <p:nvPicPr>
          <p:cNvPr id="16" name="Obraz 15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11" y="147129"/>
            <a:ext cx="1279625" cy="13328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62969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1792" y="555286"/>
            <a:ext cx="10174319" cy="631744"/>
          </a:xfrm>
        </p:spPr>
        <p:txBody>
          <a:bodyPr>
            <a:noAutofit/>
          </a:bodyPr>
          <a:lstStyle/>
          <a:p>
            <a:pPr algn="ctr"/>
            <a:r>
              <a:rPr lang="pl-PL" sz="3600" dirty="0">
                <a:latin typeface="Aptos" panose="020B0004020202020204" pitchFamily="34" charset="0"/>
              </a:rPr>
              <a:t>Uzależnienia – narkotyki, nowe narkotyki, alkohol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8850" y="1688924"/>
            <a:ext cx="10627779" cy="4023360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8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W 2024 roku funkcjonariusze Referatu ds. Profilaktyki Społecznej, Nieletnich i Patologii w ramach omawianego obszaru zagadnieniowego zrealizowali: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1800" kern="150" dirty="0">
                <a:effectLst/>
                <a:latin typeface="Aptos" panose="020B0004020202020204" pitchFamily="34" charset="0"/>
                <a:ea typeface="OpenSymbol"/>
                <a:cs typeface="OpenSymbol"/>
              </a:rPr>
              <a:t>szereg spotkań informacyjno-edukacyjnych z młodzieżą dot. tematyki uzależnień  na których poruszono kluczowe zagadnienia związane z uzależnieniami od narkotyków, nowych narkotyków a także alkoholu. Podczas spotkań zostały przedstawione zagrożenia zdrowotne, prawne i społeczne wynikające z zażywania tych substancji. </a:t>
            </a:r>
            <a:r>
              <a:rPr lang="pl-PL" sz="1800" kern="150" dirty="0">
                <a:solidFill>
                  <a:srgbClr val="00000A"/>
                </a:solidFill>
                <a:effectLst/>
                <a:latin typeface="Aptos" panose="020B0004020202020204" pitchFamily="34" charset="0"/>
                <a:ea typeface="OpenSymbol"/>
                <a:cs typeface="OpenSymbol"/>
              </a:rPr>
              <a:t>Podkreślono również znaczenie podejmowania świadomych decyzji oraz umiejętności radzenia sobie z presją rówieśniczą.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1800" kern="150" dirty="0">
                <a:solidFill>
                  <a:srgbClr val="00000A"/>
                </a:solidFill>
                <a:effectLst/>
                <a:latin typeface="Aptos" panose="020B0004020202020204" pitchFamily="34" charset="0"/>
                <a:ea typeface="OpenSymbol"/>
                <a:cs typeface="OpenSymbol"/>
              </a:rPr>
              <a:t>szkolenia dla grona pedagogicznego z zastosowaniem walizki edukacyjnej dla dorosłych dotyczące zagadnień prawnych oraz postępowania w przypadku ujawnienia substancji psychoaktywnych u ucznia.</a:t>
            </a:r>
            <a:endParaRPr lang="pl-PL" sz="1800" kern="150" dirty="0">
              <a:effectLst/>
              <a:latin typeface="Aptos" panose="020B0004020202020204" pitchFamily="34" charset="0"/>
              <a:ea typeface="OpenSymbol"/>
              <a:cs typeface="OpenSymbol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1800" kern="150" dirty="0">
                <a:solidFill>
                  <a:srgbClr val="00000A"/>
                </a:solidFill>
                <a:effectLst/>
                <a:latin typeface="Aptos" panose="020B0004020202020204" pitchFamily="34" charset="0"/>
                <a:ea typeface="OpenSymbol"/>
                <a:cs typeface="OpenSymbol"/>
              </a:rPr>
              <a:t>przy współpracy z Uczniowskim Klubem Sportowym OKTAGON przeprowadzono cykl szkoleń dla uczniów szkół ponadpodstawowych składających się z dwóch części, z których pierwsza dotyczyła tematyki uzależnień od substancji psychoaktywnych, druga natomiast dotyczyła działania tzw. „tabletki gwałtu”, na spotkaniach omówiono zasady bezpieczeństwa pozwalające uniknąć sytuacji odurzenia tymi substancjami przez osoby trzecie.</a:t>
            </a:r>
            <a:endParaRPr lang="pl-PL" sz="1800" kern="150" dirty="0">
              <a:effectLst/>
              <a:latin typeface="Aptos" panose="020B0004020202020204" pitchFamily="34" charset="0"/>
              <a:ea typeface="OpenSymbol"/>
              <a:cs typeface="OpenSymbol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1800" kern="150" dirty="0">
                <a:solidFill>
                  <a:srgbClr val="00000A"/>
                </a:solidFill>
                <a:effectLst/>
                <a:latin typeface="Aptos" panose="020B0004020202020204" pitchFamily="34" charset="0"/>
                <a:ea typeface="OpenSymbol"/>
                <a:cs typeface="OpenSymbol"/>
              </a:rPr>
              <a:t>cykl spotkań z młodzieżą szkół ponadpodstawowych dotyczących tematyki zagrożeń z przyjmowania i odpowiedzialności za posiadanie i dystrybucję substancji psychoaktywnych z grupy </a:t>
            </a:r>
            <a:r>
              <a:rPr lang="pl-PL" sz="1800" kern="150" dirty="0" err="1">
                <a:solidFill>
                  <a:srgbClr val="00000A"/>
                </a:solidFill>
                <a:effectLst/>
                <a:latin typeface="Aptos" panose="020B0004020202020204" pitchFamily="34" charset="0"/>
                <a:ea typeface="OpenSymbol"/>
                <a:cs typeface="OpenSymbol"/>
              </a:rPr>
              <a:t>opioidów</a:t>
            </a:r>
            <a:r>
              <a:rPr lang="pl-PL" sz="1800" kern="150" dirty="0">
                <a:solidFill>
                  <a:srgbClr val="00000A"/>
                </a:solidFill>
                <a:effectLst/>
                <a:latin typeface="Aptos" panose="020B0004020202020204" pitchFamily="34" charset="0"/>
                <a:ea typeface="OpenSymbol"/>
                <a:cs typeface="OpenSymbol"/>
              </a:rPr>
              <a:t> – fentanyl, </a:t>
            </a:r>
            <a:r>
              <a:rPr lang="pl-PL" sz="1800" kern="150" dirty="0" err="1">
                <a:solidFill>
                  <a:srgbClr val="00000A"/>
                </a:solidFill>
                <a:effectLst/>
                <a:latin typeface="Aptos" panose="020B0004020202020204" pitchFamily="34" charset="0"/>
                <a:ea typeface="OpenSymbol"/>
                <a:cs typeface="OpenSymbol"/>
              </a:rPr>
              <a:t>klefedron</a:t>
            </a:r>
            <a:r>
              <a:rPr lang="pl-PL" sz="1800" kern="150" dirty="0">
                <a:solidFill>
                  <a:srgbClr val="00000A"/>
                </a:solidFill>
                <a:effectLst/>
                <a:latin typeface="Aptos" panose="020B0004020202020204" pitchFamily="34" charset="0"/>
                <a:ea typeface="OpenSymbol"/>
                <a:cs typeface="OpenSymbol"/>
              </a:rPr>
              <a:t>, </a:t>
            </a:r>
            <a:r>
              <a:rPr lang="pl-PL" sz="1800" kern="150" dirty="0" err="1">
                <a:solidFill>
                  <a:srgbClr val="00000A"/>
                </a:solidFill>
                <a:effectLst/>
                <a:latin typeface="Aptos" panose="020B0004020202020204" pitchFamily="34" charset="0"/>
                <a:ea typeface="OpenSymbol"/>
                <a:cs typeface="OpenSymbol"/>
              </a:rPr>
              <a:t>mefedron</a:t>
            </a:r>
            <a:r>
              <a:rPr lang="pl-PL" sz="1800" kern="150" dirty="0">
                <a:solidFill>
                  <a:srgbClr val="00000A"/>
                </a:solidFill>
                <a:effectLst/>
                <a:latin typeface="Aptos" panose="020B0004020202020204" pitchFamily="34" charset="0"/>
                <a:ea typeface="OpenSymbol"/>
                <a:cs typeface="OpenSymbol"/>
              </a:rPr>
              <a:t>. Na zajęciach poruszono również taktykę zagrożeń wynikających z przyjmowania leków  w połączeniu z alkoholem. Zajęcia odbyły się  przy współpracy z  Uczniowskim Klubem Sportowym OKTAGON</a:t>
            </a:r>
            <a:endParaRPr lang="pl-PL" sz="1800" kern="150" dirty="0">
              <a:effectLst/>
              <a:latin typeface="Aptos" panose="020B0004020202020204" pitchFamily="34" charset="0"/>
              <a:ea typeface="OpenSymbol"/>
              <a:cs typeface="OpenSymbol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1800" kern="150" dirty="0">
                <a:solidFill>
                  <a:srgbClr val="00000A"/>
                </a:solidFill>
                <a:effectLst/>
                <a:latin typeface="Aptos" panose="020B0004020202020204" pitchFamily="34" charset="0"/>
                <a:ea typeface="OpenSymbol"/>
                <a:cs typeface="OpenSymbol"/>
              </a:rPr>
              <a:t>„Nie piję więc dłużej żyję” – spotkanie z pensjonariuszami Domu Pomocy Społecznej mającymi problem alkoholowy na którym przedstawiono skutki zdrowotne, prawne i społeczne nadużywania alkoholu.	</a:t>
            </a:r>
            <a:endParaRPr lang="pl-PL" sz="1800" kern="150" dirty="0">
              <a:effectLst/>
              <a:latin typeface="Aptos" panose="020B0004020202020204" pitchFamily="34" charset="0"/>
              <a:ea typeface="OpenSymbol"/>
              <a:cs typeface="OpenSymbol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8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Łącznie w obszarze uzależnienia – narkotyki, nowe narkotyki, alkohol funkcjonariusze KMP w Katowicach przeprowadzili </a:t>
            </a:r>
            <a:r>
              <a:rPr lang="pl-PL" sz="1800" b="1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51 spotkań, </a:t>
            </a:r>
            <a:r>
              <a:rPr lang="pl-PL" sz="18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w których uczestniczyło </a:t>
            </a:r>
            <a:r>
              <a:rPr lang="pl-PL" sz="1800" b="1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1416 osób.</a:t>
            </a:r>
            <a:endParaRPr lang="pl-PL" dirty="0">
              <a:latin typeface="Aptos" panose="020B0004020202020204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259829" y="5428393"/>
            <a:ext cx="962990" cy="87432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-15" r="-15" b="-15"/>
          <a:stretch>
            <a:fillRect/>
          </a:stretch>
        </p:blipFill>
        <p:spPr bwMode="auto">
          <a:xfrm>
            <a:off x="3584728" y="5493284"/>
            <a:ext cx="719137" cy="744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" t="-18" r="-8" b="-18"/>
          <a:stretch>
            <a:fillRect/>
          </a:stretch>
        </p:blipFill>
        <p:spPr bwMode="auto">
          <a:xfrm>
            <a:off x="4862357" y="5548053"/>
            <a:ext cx="1417637" cy="635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" t="-15" r="-6" b="10014"/>
          <a:stretch>
            <a:fillRect/>
          </a:stretch>
        </p:blipFill>
        <p:spPr bwMode="auto">
          <a:xfrm>
            <a:off x="1587142" y="5493284"/>
            <a:ext cx="1539875" cy="6540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190" y="5628222"/>
            <a:ext cx="1433764" cy="496694"/>
          </a:xfrm>
          <a:prstGeom prst="rect">
            <a:avLst/>
          </a:prstGeom>
          <a:noFill/>
        </p:spPr>
      </p:pic>
      <p:pic>
        <p:nvPicPr>
          <p:cNvPr id="16" name="Obraz 15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11" y="147129"/>
            <a:ext cx="1279625" cy="13328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46339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F8D071-7FBA-2560-2214-CFF6CFE06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2D7B11-E75A-3AA0-C3C1-AF31DFFE0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555286"/>
            <a:ext cx="10174319" cy="631744"/>
          </a:xfrm>
        </p:spPr>
        <p:txBody>
          <a:bodyPr>
            <a:noAutofit/>
          </a:bodyPr>
          <a:lstStyle/>
          <a:p>
            <a:pPr algn="ctr"/>
            <a:r>
              <a:rPr lang="pl-PL" sz="3600" dirty="0">
                <a:latin typeface="Aptos" panose="020B0004020202020204" pitchFamily="34" charset="0"/>
              </a:rPr>
              <a:t>Przeciwdziałanie </a:t>
            </a:r>
            <a:r>
              <a:rPr lang="pl-PL" sz="3600" dirty="0" err="1">
                <a:latin typeface="Aptos" panose="020B0004020202020204" pitchFamily="34" charset="0"/>
              </a:rPr>
              <a:t>cyberzagrożeniom</a:t>
            </a:r>
            <a:endParaRPr lang="pl-PL" sz="3600" dirty="0">
              <a:latin typeface="Aptos" panose="020B00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6BFBB48-AFF9-C61F-AF49-55B5FC0EFA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850" y="1688924"/>
            <a:ext cx="10627779" cy="402336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8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W </a:t>
            </a:r>
            <a:r>
              <a:rPr lang="pl-PL" sz="1800" kern="15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ramach obszaru zagadnieniowego „</a:t>
            </a:r>
            <a:r>
              <a:rPr lang="pl-PL" sz="1800" kern="150" dirty="0" err="1">
                <a:solidFill>
                  <a:schemeClr val="tx1"/>
                </a:solidFill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Cyberzagrożenia</a:t>
            </a:r>
            <a:r>
              <a:rPr lang="pl-PL" sz="1800" kern="15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” katowiccy mundurowi w 2024 roku zrealizowali:</a:t>
            </a:r>
          </a:p>
          <a:p>
            <a:pPr marL="342900" indent="-3429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pl-PL" sz="1800" kern="15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„Cyberpogromca zagrożeń” – spotkania edukacyjne dot. przeciwdziałania cyberprzemocy oraz zagrożeń w sieci – spotkania z dziećmi i młodzieżą szkół podstawowych oraz ponadpodstawowych.</a:t>
            </a:r>
          </a:p>
          <a:p>
            <a:pPr marL="342900" indent="-3429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pl-PL" sz="1800" kern="15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„Dzień Bezpiecznego Internetu” transmisja online dla całej szkoły Zespołu Szkół </a:t>
            </a:r>
            <a:r>
              <a:rPr lang="pl-PL" sz="1800" kern="150" dirty="0" err="1">
                <a:solidFill>
                  <a:schemeClr val="tx1"/>
                </a:solidFill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Poligraficzno</a:t>
            </a:r>
            <a:r>
              <a:rPr lang="pl-PL" sz="1800" kern="15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 – Mechanicznych im. Armii Krajowej – spotkanie edukacyjne z młodzieżą nt. bezpiecznego korzystania z Internetu</a:t>
            </a:r>
          </a:p>
          <a:p>
            <a:pPr marL="342900" indent="-3429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pl-PL" sz="1800" kern="15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„Cyberprzemoc” – spotkanie edukacyjne z kobietami uczestniczącymi w zajęciach  z samoobrony.</a:t>
            </a:r>
          </a:p>
          <a:p>
            <a:pPr marL="342900" indent="-3429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pl-PL" sz="1800" kern="15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„Złap w sieci oszusta” – spotkania edukacyjne dot. przeciwdziałania zagrożeniom w sieci oraz przez telefon, realizacja założeń kampanii społecznej KGP „#</a:t>
            </a:r>
            <a:r>
              <a:rPr lang="pl-PL" sz="1800" kern="150" dirty="0" err="1">
                <a:solidFill>
                  <a:schemeClr val="tx1"/>
                </a:solidFill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ZnamTeNumery</a:t>
            </a:r>
            <a:r>
              <a:rPr lang="pl-PL" sz="1800" kern="15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” oraz „Emerytura na </a:t>
            </a:r>
            <a:r>
              <a:rPr lang="pl-PL" sz="1800" kern="150" dirty="0" err="1">
                <a:solidFill>
                  <a:schemeClr val="tx1"/>
                </a:solidFill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Maxa</a:t>
            </a:r>
            <a:r>
              <a:rPr lang="pl-PL" sz="1800" kern="15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” – spotkania z dorosłymi, w tym z seniorami.</a:t>
            </a:r>
          </a:p>
          <a:p>
            <a:pPr marL="342900" indent="-3429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pl-PL" sz="1800" kern="15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Święto Profilaktyki Rówieśniczej Miasta Katowice – konkurs oraz debata z młodzieżą dot. zagrożeń w Internecie </a:t>
            </a:r>
            <a:r>
              <a:rPr lang="pl-PL" sz="18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za pomocą technologii </a:t>
            </a:r>
            <a:r>
              <a:rPr lang="pl-PL" sz="1800" kern="150" dirty="0" err="1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deepfake</a:t>
            </a:r>
            <a:r>
              <a:rPr lang="pl-PL" sz="18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 i ochrony wizerunku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8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w sieci.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3E4C87-269F-E25E-A2C7-D938E33A05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259829" y="5428393"/>
            <a:ext cx="962990" cy="87432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F0AAD577-FF23-F776-FAB0-2D8388F46B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-15" r="-15" b="-15"/>
          <a:stretch>
            <a:fillRect/>
          </a:stretch>
        </p:blipFill>
        <p:spPr bwMode="auto">
          <a:xfrm>
            <a:off x="3584728" y="5493284"/>
            <a:ext cx="719137" cy="744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>
            <a:extLst>
              <a:ext uri="{FF2B5EF4-FFF2-40B4-BE49-F238E27FC236}">
                <a16:creationId xmlns:a16="http://schemas.microsoft.com/office/drawing/2014/main" id="{2DD720C0-1AD8-4D77-AB13-B34317A3DF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" t="-18" r="-8" b="-18"/>
          <a:stretch>
            <a:fillRect/>
          </a:stretch>
        </p:blipFill>
        <p:spPr bwMode="auto">
          <a:xfrm>
            <a:off x="4862357" y="5548053"/>
            <a:ext cx="1417637" cy="635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>
            <a:extLst>
              <a:ext uri="{FF2B5EF4-FFF2-40B4-BE49-F238E27FC236}">
                <a16:creationId xmlns:a16="http://schemas.microsoft.com/office/drawing/2014/main" id="{0638AE2B-7313-F27F-3B2B-933DAC8F05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" t="-15" r="-6" b="10014"/>
          <a:stretch>
            <a:fillRect/>
          </a:stretch>
        </p:blipFill>
        <p:spPr bwMode="auto">
          <a:xfrm>
            <a:off x="1587142" y="5493284"/>
            <a:ext cx="1539875" cy="6540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52FD96DE-ADBA-24BC-4E53-2DB063FBD2E6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190" y="5628222"/>
            <a:ext cx="1433764" cy="496694"/>
          </a:xfrm>
          <a:prstGeom prst="rect">
            <a:avLst/>
          </a:prstGeom>
          <a:noFill/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4D101B95-7722-0796-9F10-4E0BF207FE46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11" y="147129"/>
            <a:ext cx="1279625" cy="13328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52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654261-1910-34C5-3109-9628510F1D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B943779-E53F-C35B-0BB4-C064931E6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555286"/>
            <a:ext cx="10174319" cy="631744"/>
          </a:xfrm>
        </p:spPr>
        <p:txBody>
          <a:bodyPr>
            <a:noAutofit/>
          </a:bodyPr>
          <a:lstStyle/>
          <a:p>
            <a:pPr algn="ctr"/>
            <a:r>
              <a:rPr lang="pl-PL" sz="3600" dirty="0">
                <a:latin typeface="Aptos" panose="020B0004020202020204" pitchFamily="34" charset="0"/>
              </a:rPr>
              <a:t>Przeciwdziałanie </a:t>
            </a:r>
            <a:r>
              <a:rPr lang="pl-PL" sz="3600" dirty="0" err="1">
                <a:latin typeface="Aptos" panose="020B0004020202020204" pitchFamily="34" charset="0"/>
              </a:rPr>
              <a:t>cyberzagrożeniom</a:t>
            </a:r>
            <a:r>
              <a:rPr lang="pl-PL" sz="3600" dirty="0">
                <a:latin typeface="Aptos" panose="020B0004020202020204" pitchFamily="34" charset="0"/>
              </a:rPr>
              <a:t>, cd.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123BC2-4C22-88D5-72F8-A25E5AD2E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850" y="1688924"/>
            <a:ext cx="10627779" cy="4023360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8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Powyższe działania były realizowane systematycznie z inicjatywy katowickich mundurowych. Jednocześnie podczas festynów rodzinnych i na innych eventach tworzone było stanowisko profilaktyczne, aby dotrzeć do jak największej ilości osób. Z realizowanych akcji profilaktycznych, na temat </a:t>
            </a:r>
            <a:r>
              <a:rPr lang="pl-PL" sz="1800" kern="150" dirty="0" err="1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cyberzagrożeń</a:t>
            </a:r>
            <a:r>
              <a:rPr lang="pl-PL" sz="18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 oraz jak się przed nimi chronić katowiccy mundurowi publikowali artykuły na stronie internetowej Komendy Miejskiej Policji  w Katowicach, a także posty na fanpage „Policja Katowice” na portalu społecznościowym Facebook.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pl-PL" sz="1800" kern="150" dirty="0">
              <a:latin typeface="Aptos" panose="020B0004020202020204" pitchFamily="34" charset="0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8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Łącznie w obszarze przeciwdziałania </a:t>
            </a:r>
            <a:r>
              <a:rPr lang="pl-PL" sz="1800" kern="150" dirty="0" err="1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cyberzagrożeń</a:t>
            </a:r>
            <a:r>
              <a:rPr lang="pl-PL" sz="18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 funkcjonariusze KMP w Katowicach przeprowadzili 99 spotkań, w których uczestniczyło  3005 odbiorców.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81877D4-E28F-6C52-5D77-7C10BAE5E0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259829" y="5428393"/>
            <a:ext cx="962990" cy="87432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633B33B5-6DF2-AF16-13B0-9B75D76DC9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-15" r="-15" b="-15"/>
          <a:stretch>
            <a:fillRect/>
          </a:stretch>
        </p:blipFill>
        <p:spPr bwMode="auto">
          <a:xfrm>
            <a:off x="3584728" y="5493284"/>
            <a:ext cx="719137" cy="744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>
            <a:extLst>
              <a:ext uri="{FF2B5EF4-FFF2-40B4-BE49-F238E27FC236}">
                <a16:creationId xmlns:a16="http://schemas.microsoft.com/office/drawing/2014/main" id="{153A0BA8-A22E-123F-2471-403762A894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" t="-18" r="-8" b="-18"/>
          <a:stretch>
            <a:fillRect/>
          </a:stretch>
        </p:blipFill>
        <p:spPr bwMode="auto">
          <a:xfrm>
            <a:off x="4862357" y="5548053"/>
            <a:ext cx="1417637" cy="635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>
            <a:extLst>
              <a:ext uri="{FF2B5EF4-FFF2-40B4-BE49-F238E27FC236}">
                <a16:creationId xmlns:a16="http://schemas.microsoft.com/office/drawing/2014/main" id="{CD2ECA15-E7AC-DE35-953A-E698E4674A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" t="-15" r="-6" b="10014"/>
          <a:stretch>
            <a:fillRect/>
          </a:stretch>
        </p:blipFill>
        <p:spPr bwMode="auto">
          <a:xfrm>
            <a:off x="1587142" y="5493284"/>
            <a:ext cx="1539875" cy="6540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5304690D-488B-EFB5-7806-445BEEC6AC4C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190" y="5628222"/>
            <a:ext cx="1433764" cy="496694"/>
          </a:xfrm>
          <a:prstGeom prst="rect">
            <a:avLst/>
          </a:prstGeom>
          <a:noFill/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E626A100-2584-927B-2A88-27DB79489074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11" y="147129"/>
            <a:ext cx="1279625" cy="13328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8508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24F6B8-60A9-8383-9D85-7FB3436E3C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46FDB23-ADCE-661E-9E92-974654972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555286"/>
            <a:ext cx="10174319" cy="631744"/>
          </a:xfrm>
        </p:spPr>
        <p:txBody>
          <a:bodyPr>
            <a:noAutofit/>
          </a:bodyPr>
          <a:lstStyle/>
          <a:p>
            <a:pPr algn="ctr"/>
            <a:r>
              <a:rPr lang="pl-PL" sz="3600" dirty="0">
                <a:latin typeface="Aptos" panose="020B0004020202020204" pitchFamily="34" charset="0"/>
              </a:rPr>
              <a:t>Przeciwdziałanie Handlowi Ludźmi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1C1862C-CDF2-1944-040A-E8CEE9225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850" y="1688924"/>
            <a:ext cx="10627779" cy="402336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8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Przez cały 2024 rok katowiccy policjanci we współpracy z Powiatowym Urzędem Pracy w Katowicach, stowarzyszeniami „ADRA” oraz „Centrum Pomocy Migrantom i Uchodźcom Caritas”, a także Urzędem Miasta w Katowicach przeprowadzili następujące działania:</a:t>
            </a:r>
          </a:p>
          <a:p>
            <a:pPr lvl="1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6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Projekt „</a:t>
            </a:r>
            <a:r>
              <a:rPr lang="pl-PL" sz="1600" kern="150" dirty="0" err="1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Escapetruck</a:t>
            </a:r>
            <a:r>
              <a:rPr lang="pl-PL" sz="16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” - Specjalnie przygotowana ciężarówka, która jest mobilną formą edukacji, łączącą elementy gry typu </a:t>
            </a:r>
            <a:r>
              <a:rPr lang="pl-PL" sz="1600" kern="150" dirty="0" err="1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escape</a:t>
            </a:r>
            <a:r>
              <a:rPr lang="pl-PL" sz="16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 </a:t>
            </a:r>
            <a:r>
              <a:rPr lang="pl-PL" sz="1600" kern="150" dirty="0" err="1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room</a:t>
            </a:r>
            <a:r>
              <a:rPr lang="pl-PL" sz="16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  z ważnym przesłaniem społecznym. Młodzież z katowickich szkół ponadpodstawowych, studenci, a także mieszkańcy Katowic mieli okazję uczestniczyć w interaktywnej grze, która  edukowała i uwrażliwiała na trudne kwestie społeczne związane z procederem handlu ludźmi. Przedmiotowe wydarzenie, było doskonałą okazją, aby rozmawiać na temat handlu ludźmi.</a:t>
            </a:r>
          </a:p>
          <a:p>
            <a:pPr lvl="1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6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„Człowiek nie jest na sprzedaż. Stop handlowi ludźmi!” – spotkania edukacyjne na temat handlu ludźmi. Katowiccy profilaktycy pod tym hasłem przeprowadzali prelekcje w Powiatowym Urzędzie Pracy w Katowicach oraz katowickich szkołach średnich.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8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Łącznie na terenie podległym Komendy Miejskiej Policji w Katowicach w ramach przeciwdziałania handlowi ludźmi odbyło się 33 spotkania, w których wzięło udział 373 osób.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EB32E7E-7C5B-A285-AA89-340D33D377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259829" y="5428393"/>
            <a:ext cx="962990" cy="87432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E1DDD337-D077-5FF6-65EE-12E73F8A2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-15" r="-15" b="-15"/>
          <a:stretch>
            <a:fillRect/>
          </a:stretch>
        </p:blipFill>
        <p:spPr bwMode="auto">
          <a:xfrm>
            <a:off x="3584728" y="5493284"/>
            <a:ext cx="719137" cy="744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>
            <a:extLst>
              <a:ext uri="{FF2B5EF4-FFF2-40B4-BE49-F238E27FC236}">
                <a16:creationId xmlns:a16="http://schemas.microsoft.com/office/drawing/2014/main" id="{CD780EFE-CC0F-AC2A-C835-7CAFFC88B3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" t="-18" r="-8" b="-18"/>
          <a:stretch>
            <a:fillRect/>
          </a:stretch>
        </p:blipFill>
        <p:spPr bwMode="auto">
          <a:xfrm>
            <a:off x="4862357" y="5548053"/>
            <a:ext cx="1417637" cy="635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>
            <a:extLst>
              <a:ext uri="{FF2B5EF4-FFF2-40B4-BE49-F238E27FC236}">
                <a16:creationId xmlns:a16="http://schemas.microsoft.com/office/drawing/2014/main" id="{10E82C87-9946-2011-59E0-6B8332415D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" t="-15" r="-6" b="10014"/>
          <a:stretch>
            <a:fillRect/>
          </a:stretch>
        </p:blipFill>
        <p:spPr bwMode="auto">
          <a:xfrm>
            <a:off x="1587142" y="5493284"/>
            <a:ext cx="1539875" cy="6540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81212818-F9FA-F991-1187-43D50595D806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190" y="5628222"/>
            <a:ext cx="1433764" cy="496694"/>
          </a:xfrm>
          <a:prstGeom prst="rect">
            <a:avLst/>
          </a:prstGeom>
          <a:noFill/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A649923A-A2BF-C98F-EE4F-51F0EE486930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11" y="147129"/>
            <a:ext cx="1279625" cy="13328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74500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2FD4FD-577F-0991-3EBB-53B0738322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293FD7A-13D3-6B15-F7AA-7C2B5F118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555286"/>
            <a:ext cx="10174319" cy="631744"/>
          </a:xfrm>
        </p:spPr>
        <p:txBody>
          <a:bodyPr>
            <a:noAutofit/>
          </a:bodyPr>
          <a:lstStyle/>
          <a:p>
            <a:pPr algn="ctr"/>
            <a:r>
              <a:rPr lang="pl-PL" sz="3600" dirty="0">
                <a:latin typeface="Aptos" panose="020B0004020202020204" pitchFamily="34" charset="0"/>
              </a:rPr>
              <a:t>Mowa nienawiści, w tym hejt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F1E6901-4DD6-170D-CFF5-C9C96DAD7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850" y="1688924"/>
            <a:ext cx="10627779" cy="4023360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8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W ramach problematyki dotyczącej mowy nienawiści w tym hejtu zorganizowano: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8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• „Nie lajkuj hejtu” – spotkania/warsztaty edukacyjno-informacyjne dotyczące zapobieganiu nawoływania do nienawiści na tle różnic narodowościowych, etnicznych, rasowych wyznaniowych lub ze względu na bezwyznaniowość, zapobieganie atakom fizycznym i werbalnym na inne osoby. Zapobieganie przemocy rówieśniczej.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8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• „Hejt i co dalej…?” – warsztaty dotyczące konsekwencji prawnych i społecznych stosowania hejtu i nienawistnych komentarzy w sieci oraz sposobów radzenia sobie z nimi, skierowane do młodzieży szkół podstawowych i ponadpodstawowych.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8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• udział z młodzieżą szkoły ponadpodstawowej w warsztatach antydyskryminacyjnych „Wolni od przemocy, wolni od uprzedzeń” organizowanych przez Centrum Rozwoju Lokalnego w Zawierciu, które odbyły się w Oświęcimiu w muzeum Auschwitz-Birkenau.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8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• udział funkcjonariusza w dwudniowym szkoleniu „Wolni od przemocy, wolni od uprzedzeń” organizowanym przez Centrum Rozwoju Lokalnego w Zawierciu, które odbyło się w Oświęcimiu w muzeum Auschwitz-Birkenau.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8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• realizacja kampanii informacyjno-edukacyjnej KWP w Katowicach „</a:t>
            </a:r>
            <a:r>
              <a:rPr lang="pl-PL" sz="1800" kern="150" dirty="0" err="1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Safe</a:t>
            </a:r>
            <a:r>
              <a:rPr lang="pl-PL" sz="18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 in Poland” dot. mowy nienawiści skierowanej do uchodźców z objętej konfliktem zbrojnym Ukrainy.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8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Łącznie w ramach tematyki dot. mowy nienawiści i hejtu zorganizowano 149 spotkań, w których uczestniczyło ponad 2653 osób.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E203FB-5F3E-E0B4-1666-2CC5686511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259829" y="5428393"/>
            <a:ext cx="962990" cy="87432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795AEAC1-E05E-9AAD-85E3-47A14C1033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-15" r="-15" b="-15"/>
          <a:stretch>
            <a:fillRect/>
          </a:stretch>
        </p:blipFill>
        <p:spPr bwMode="auto">
          <a:xfrm>
            <a:off x="3584728" y="5493284"/>
            <a:ext cx="719137" cy="744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>
            <a:extLst>
              <a:ext uri="{FF2B5EF4-FFF2-40B4-BE49-F238E27FC236}">
                <a16:creationId xmlns:a16="http://schemas.microsoft.com/office/drawing/2014/main" id="{B622BE16-0B80-740A-A2B7-2666941AB7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" t="-18" r="-8" b="-18"/>
          <a:stretch>
            <a:fillRect/>
          </a:stretch>
        </p:blipFill>
        <p:spPr bwMode="auto">
          <a:xfrm>
            <a:off x="4862357" y="5548053"/>
            <a:ext cx="1417637" cy="635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>
            <a:extLst>
              <a:ext uri="{FF2B5EF4-FFF2-40B4-BE49-F238E27FC236}">
                <a16:creationId xmlns:a16="http://schemas.microsoft.com/office/drawing/2014/main" id="{5206D413-2AEC-9F04-4C8F-7A64817C68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" t="-15" r="-6" b="10014"/>
          <a:stretch>
            <a:fillRect/>
          </a:stretch>
        </p:blipFill>
        <p:spPr bwMode="auto">
          <a:xfrm>
            <a:off x="1587142" y="5493284"/>
            <a:ext cx="1539875" cy="6540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1D070085-0B7C-67CB-1995-CF7F041733FC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190" y="5628222"/>
            <a:ext cx="1433764" cy="496694"/>
          </a:xfrm>
          <a:prstGeom prst="rect">
            <a:avLst/>
          </a:prstGeom>
          <a:noFill/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77AE7909-CE6A-E0F4-1951-8E3047F474D6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11" y="147129"/>
            <a:ext cx="1279625" cy="13328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43929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491853-8EB6-3FBD-ADC7-8E5A539A02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9FFC09-A80C-19C3-C15C-FBF779CE8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555286"/>
            <a:ext cx="10174319" cy="631744"/>
          </a:xfrm>
        </p:spPr>
        <p:txBody>
          <a:bodyPr>
            <a:noAutofit/>
          </a:bodyPr>
          <a:lstStyle/>
          <a:p>
            <a:pPr algn="ctr"/>
            <a:r>
              <a:rPr lang="pl-PL" sz="3600" dirty="0">
                <a:latin typeface="Aptos" panose="020B0004020202020204" pitchFamily="34" charset="0"/>
              </a:rPr>
              <a:t>Bezpieczeństwo dzieci i młodzieży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15CA5C2-CA81-4D98-2D02-75AE9B5E6E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850" y="1688924"/>
            <a:ext cx="10627779" cy="402336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8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W ramach obszaru zagadnieniowego „Bezpieczeństwo dzieci i młodzieży” w 2024 roku katowiccy policjanci systematycznie realizowali następujące działania: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8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• „Kręci mnie bezpieczeństwo na stoku” – spotkania edukacyjne dot. bezpieczeństwa podczas ferii zimowych.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8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• „Nie reagujesz – akceptujesz” – spotkania informacyjno-edukacyjne na temat odpowiedzialność prawnej nieletnich, przemocy rówieśniczej, bezpieczeństwa w szkole.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8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• „Mam przyjaciela Policjanta” – spotkania edukacyjne z elementami bezpieczeństwa w kontakcie z nieznajomymi skierowane do dzieci w wieku przedszkolnym.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8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• „Profilaktyka Rówieśnicza Miasta Katowice” – spotkania informacyjne, konkurs dla uczniów szkół podstawowych i ponadpodstawowych, skierowany na działania profilaktyczne w szkołach angażujące rówieśników.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8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• „Kręci mnie bezpieczeństwo nad wodą” – spotkania edukacyjne dot. bezpieczeństwa podczas wakacji.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pl-PL" sz="1800" kern="150" dirty="0">
              <a:effectLst/>
              <a:latin typeface="Aptos" panose="020B0004020202020204" pitchFamily="34" charset="0"/>
              <a:ea typeface="NSimSun" panose="02010609030101010101" pitchFamily="49" charset="-122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F56A3F3-4915-00EE-B145-E4CE7D43B5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259829" y="5428393"/>
            <a:ext cx="962990" cy="87432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8BF59853-C1C5-BFEF-7FD8-3386BB5D56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-15" r="-15" b="-15"/>
          <a:stretch>
            <a:fillRect/>
          </a:stretch>
        </p:blipFill>
        <p:spPr bwMode="auto">
          <a:xfrm>
            <a:off x="3584728" y="5493284"/>
            <a:ext cx="719137" cy="744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>
            <a:extLst>
              <a:ext uri="{FF2B5EF4-FFF2-40B4-BE49-F238E27FC236}">
                <a16:creationId xmlns:a16="http://schemas.microsoft.com/office/drawing/2014/main" id="{23EF1AEA-2555-8B12-139E-200AC5763C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" t="-18" r="-8" b="-18"/>
          <a:stretch>
            <a:fillRect/>
          </a:stretch>
        </p:blipFill>
        <p:spPr bwMode="auto">
          <a:xfrm>
            <a:off x="4862357" y="5548053"/>
            <a:ext cx="1417637" cy="635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>
            <a:extLst>
              <a:ext uri="{FF2B5EF4-FFF2-40B4-BE49-F238E27FC236}">
                <a16:creationId xmlns:a16="http://schemas.microsoft.com/office/drawing/2014/main" id="{07E4710D-AF0A-AAB0-913E-906E1B1578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" t="-15" r="-6" b="10014"/>
          <a:stretch>
            <a:fillRect/>
          </a:stretch>
        </p:blipFill>
        <p:spPr bwMode="auto">
          <a:xfrm>
            <a:off x="1587142" y="5493284"/>
            <a:ext cx="1539875" cy="6540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AA6F936C-079E-073E-DA75-C4DB816D80DD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190" y="5628222"/>
            <a:ext cx="1433764" cy="496694"/>
          </a:xfrm>
          <a:prstGeom prst="rect">
            <a:avLst/>
          </a:prstGeom>
          <a:noFill/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D26CDB33-126F-BAEE-F4B5-89D2658775C5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11" y="147129"/>
            <a:ext cx="1279625" cy="13328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35867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5F1934-6BD6-683F-2F60-12BCF722AC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356524-15B0-1A6A-2CB6-776ECD41B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555286"/>
            <a:ext cx="10174319" cy="631744"/>
          </a:xfrm>
        </p:spPr>
        <p:txBody>
          <a:bodyPr>
            <a:noAutofit/>
          </a:bodyPr>
          <a:lstStyle/>
          <a:p>
            <a:pPr algn="ctr"/>
            <a:r>
              <a:rPr lang="pl-PL" sz="3600" dirty="0">
                <a:latin typeface="Aptos" panose="020B0004020202020204" pitchFamily="34" charset="0"/>
              </a:rPr>
              <a:t>Bezpieczeństwo dzieci i młodzieży, cd.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0E7231-3BC0-E884-DA86-37CD54E00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850" y="1688924"/>
            <a:ext cx="10627779" cy="4023360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8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• </a:t>
            </a:r>
            <a:r>
              <a:rPr lang="pl-PL" sz="1800" kern="150" dirty="0"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„Nie bajka o porwaniu” – kampania edukacyjno-informacyjna Komendy Miejskiej Policji w Katowicach w ramach której realizowane były spotkania edukacyjno-informacyjne nt. bezpieczeństwa dzieci oraz kontaktów z nieznajomym w szkołach podstawowych.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8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• Realizacja kampanii „Dzieciństwo bez przemocy”.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8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• Udział w akcji „Żywa Biblioteka” – stanowisko informacyjne dot. pracy w policji. Podczas spotkania poruszane były kwestie związane z odpowiedzialnością prawną nieletnich oraz ogólnych zasad bezpieczeństwa.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8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• Uczestnictwo w festynach rodzinnych oraz szkolnych organizując stanowisko profilaktyczne – oddziaływanie informacyjne.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800" kern="150" dirty="0">
                <a:effectLst/>
                <a:latin typeface="Aptos" panose="020B00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W ramach działań zrealizowano 409 spotkań, w których uczestniczyło 9689 odbiorców.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pl-PL" sz="1800" kern="150" dirty="0">
              <a:effectLst/>
              <a:latin typeface="Aptos" panose="020B0004020202020204" pitchFamily="34" charset="0"/>
              <a:ea typeface="NSimSun" panose="02010609030101010101" pitchFamily="49" charset="-122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CEFC8FF-7BD8-9903-17FD-1B556D13B9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259829" y="5428393"/>
            <a:ext cx="962990" cy="87432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9D8B27C9-48E5-DD29-0A2F-6EF881ECD8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-15" r="-15" b="-15"/>
          <a:stretch>
            <a:fillRect/>
          </a:stretch>
        </p:blipFill>
        <p:spPr bwMode="auto">
          <a:xfrm>
            <a:off x="3584728" y="5493284"/>
            <a:ext cx="719137" cy="744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>
            <a:extLst>
              <a:ext uri="{FF2B5EF4-FFF2-40B4-BE49-F238E27FC236}">
                <a16:creationId xmlns:a16="http://schemas.microsoft.com/office/drawing/2014/main" id="{236B972B-D3BB-A296-99B3-1F637993B9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" t="-18" r="-8" b="-18"/>
          <a:stretch>
            <a:fillRect/>
          </a:stretch>
        </p:blipFill>
        <p:spPr bwMode="auto">
          <a:xfrm>
            <a:off x="4862357" y="5548053"/>
            <a:ext cx="1417637" cy="635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>
            <a:extLst>
              <a:ext uri="{FF2B5EF4-FFF2-40B4-BE49-F238E27FC236}">
                <a16:creationId xmlns:a16="http://schemas.microsoft.com/office/drawing/2014/main" id="{7251DB3B-F8EB-793A-E878-A860620F07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" t="-15" r="-6" b="10014"/>
          <a:stretch>
            <a:fillRect/>
          </a:stretch>
        </p:blipFill>
        <p:spPr bwMode="auto">
          <a:xfrm>
            <a:off x="1587142" y="5493284"/>
            <a:ext cx="1539875" cy="6540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7DF0ABC5-0204-89DA-92C7-BAFA4362A5C3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190" y="5628222"/>
            <a:ext cx="1433764" cy="496694"/>
          </a:xfrm>
          <a:prstGeom prst="rect">
            <a:avLst/>
          </a:prstGeom>
          <a:noFill/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997D3F87-E81D-5908-B9CF-70A570EAE364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11" y="147129"/>
            <a:ext cx="1279625" cy="13328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6810869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cja">
  <a:themeElements>
    <a:clrScheme name="Retrospekc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cj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cj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C3C136C8D3419489D86FEC8F10FF23F" ma:contentTypeVersion="27" ma:contentTypeDescription="Utwórz nowy dokument." ma:contentTypeScope="" ma:versionID="9ee1d30d289b31d3aa7998afb289266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884c4366fb45b724eb6f2c3b9411ce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CC50906-8FD8-45A5-B9AD-E5757A8F48E0}"/>
</file>

<file path=customXml/itemProps2.xml><?xml version="1.0" encoding="utf-8"?>
<ds:datastoreItem xmlns:ds="http://schemas.openxmlformats.org/officeDocument/2006/customXml" ds:itemID="{E3AB1D3D-4F28-4A5B-AA82-41EF71F45EFF}"/>
</file>

<file path=customXml/itemProps3.xml><?xml version="1.0" encoding="utf-8"?>
<ds:datastoreItem xmlns:ds="http://schemas.openxmlformats.org/officeDocument/2006/customXml" ds:itemID="{61D13F34-BD14-4642-8548-B4B5C15BBBCB}"/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2379</TotalTime>
  <Words>1258</Words>
  <Application>Microsoft Office PowerPoint</Application>
  <PresentationFormat>Panoramiczny</PresentationFormat>
  <Paragraphs>60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5" baseType="lpstr">
      <vt:lpstr>Aptos</vt:lpstr>
      <vt:lpstr>Arial</vt:lpstr>
      <vt:lpstr>Calibri</vt:lpstr>
      <vt:lpstr>Calibri Light</vt:lpstr>
      <vt:lpstr>Retrospekcja</vt:lpstr>
      <vt:lpstr>Podsumowanie  Miejskiego Programu  Profilaktyki Rówieśniczej</vt:lpstr>
      <vt:lpstr>ORGANIZATORZY I WSPÓŁORGANIZATORZY  DZIAŁAŃ PROFILAKTYCZNYCH</vt:lpstr>
      <vt:lpstr>Uzależnienia – narkotyki, nowe narkotyki, alkohol</vt:lpstr>
      <vt:lpstr>Przeciwdziałanie cyberzagrożeniom</vt:lpstr>
      <vt:lpstr>Przeciwdziałanie cyberzagrożeniom, cd.</vt:lpstr>
      <vt:lpstr>Przeciwdziałanie Handlowi Ludźmi</vt:lpstr>
      <vt:lpstr>Mowa nienawiści, w tym hejt</vt:lpstr>
      <vt:lpstr>Bezpieczeństwo dzieci i młodzieży</vt:lpstr>
      <vt:lpstr>Bezpieczeństwo dzieci i młodzieży, cd.</vt:lpstr>
      <vt:lpstr>Bardzo dziękujemy wszystkim za udział, zaangażowanie i kreatywność  w działaniach profilaktycznych  i zapraszamy na nasze kolejne działania.</vt:lpstr>
    </vt:vector>
  </TitlesOfParts>
  <Company>Laptop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Profilaktyki Rówieśniczej miasta Katowice</dc:title>
  <dc:creator>Agnieszka M</dc:creator>
  <cp:lastModifiedBy>Adam Lasek</cp:lastModifiedBy>
  <cp:revision>75</cp:revision>
  <cp:lastPrinted>2020-06-25T10:07:28Z</cp:lastPrinted>
  <dcterms:created xsi:type="dcterms:W3CDTF">2019-01-20T13:37:47Z</dcterms:created>
  <dcterms:modified xsi:type="dcterms:W3CDTF">2025-01-30T13:27:17Z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0x0101005C3C136C8D3419489D86FEC8F10FF23F</vt:lpwstr>
  </property>
</Properties>
</file>