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9" r:id="rId6"/>
    <p:sldId id="266" r:id="rId7"/>
    <p:sldId id="267" r:id="rId8"/>
    <p:sldId id="268" r:id="rId9"/>
    <p:sldId id="269" r:id="rId10"/>
    <p:sldId id="263" r:id="rId11"/>
  </p:sldIdLst>
  <p:sldSz cx="18288000" cy="10287000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  <p:embeddedFont>
      <p:font typeface="Source Sans Pro Bold" panose="020B0703030403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097" autoAdjust="0"/>
  </p:normalViewPr>
  <p:slideViewPr>
    <p:cSldViewPr>
      <p:cViewPr>
        <p:scale>
          <a:sx n="50" d="100"/>
          <a:sy n="50" d="100"/>
        </p:scale>
        <p:origin x="1421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4AE1D-8725-779F-A913-6E7DF0FC3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3E46AE-A5B5-7383-69AE-2CFAF5019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957A77-8F5D-E9BA-A83C-9E134CE1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94736" y="1463866"/>
            <a:ext cx="5175475" cy="7391063"/>
          </a:xfrm>
          <a:custGeom>
            <a:avLst/>
            <a:gdLst/>
            <a:ahLst/>
            <a:cxnLst/>
            <a:rect l="l" t="t" r="r" b="b"/>
            <a:pathLst>
              <a:path w="5175475" h="7391063">
                <a:moveTo>
                  <a:pt x="0" y="0"/>
                </a:moveTo>
                <a:lnTo>
                  <a:pt x="5175475" y="0"/>
                </a:lnTo>
                <a:lnTo>
                  <a:pt x="5175475" y="7391063"/>
                </a:lnTo>
                <a:lnTo>
                  <a:pt x="0" y="7391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198590">
            <a:off x="5146122" y="6979132"/>
            <a:ext cx="2578782" cy="774736"/>
          </a:xfrm>
          <a:custGeom>
            <a:avLst/>
            <a:gdLst/>
            <a:ahLst/>
            <a:cxnLst/>
            <a:rect l="l" t="t" r="r" b="b"/>
            <a:pathLst>
              <a:path w="2578782" h="774736">
                <a:moveTo>
                  <a:pt x="0" y="0"/>
                </a:moveTo>
                <a:lnTo>
                  <a:pt x="2578782" y="0"/>
                </a:lnTo>
                <a:lnTo>
                  <a:pt x="2578782" y="774736"/>
                </a:lnTo>
                <a:lnTo>
                  <a:pt x="0" y="774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641" b="-11484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540529" cy="10287000"/>
          </a:xfrm>
          <a:custGeom>
            <a:avLst/>
            <a:gdLst/>
            <a:ahLst/>
            <a:cxnLst/>
            <a:rect l="l" t="t" r="r" b="b"/>
            <a:pathLst>
              <a:path w="2540529" h="10287000">
                <a:moveTo>
                  <a:pt x="0" y="0"/>
                </a:moveTo>
                <a:lnTo>
                  <a:pt x="2540529" y="0"/>
                </a:lnTo>
                <a:lnTo>
                  <a:pt x="25405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1985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9752421" y="6323555"/>
            <a:ext cx="850597" cy="694299"/>
          </a:xfrm>
          <a:custGeom>
            <a:avLst/>
            <a:gdLst/>
            <a:ahLst/>
            <a:cxnLst/>
            <a:rect l="l" t="t" r="r" b="b"/>
            <a:pathLst>
              <a:path w="850597" h="694299">
                <a:moveTo>
                  <a:pt x="0" y="0"/>
                </a:moveTo>
                <a:lnTo>
                  <a:pt x="850597" y="0"/>
                </a:lnTo>
                <a:lnTo>
                  <a:pt x="850597" y="694299"/>
                </a:lnTo>
                <a:lnTo>
                  <a:pt x="0" y="6942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9752421" y="4666840"/>
            <a:ext cx="8331576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Ekspert Team EUROPE DIRECT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 </a:t>
            </a:r>
            <a:r>
              <a:rPr lang="en-US" sz="1899">
                <a:solidFill>
                  <a:srgbClr val="755B60"/>
                </a:solidFill>
                <a:latin typeface="Source Sans Pro"/>
              </a:rPr>
              <a:t>polski ekolog, akarolog, profesor nauk biologicznych, etyk środowiskowy, popularyzator nauki, edukator ekologiczny, działacz na rzecz ochrony przyrody, aktywista klimatyczny.</a:t>
            </a:r>
          </a:p>
          <a:p>
            <a:pPr>
              <a:lnSpc>
                <a:spcPts val="2659"/>
              </a:lnSpc>
            </a:pPr>
            <a:endParaRPr lang="en-US" sz="1899">
              <a:solidFill>
                <a:srgbClr val="755B60"/>
              </a:solidFill>
              <a:latin typeface="Source Sans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52421" y="3345135"/>
            <a:ext cx="4506135" cy="58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1"/>
              </a:lnSpc>
            </a:pPr>
            <a:r>
              <a:rPr lang="en-US" sz="4299" spc="167">
                <a:solidFill>
                  <a:srgbClr val="97C160"/>
                </a:solidFill>
                <a:latin typeface="Source Sans Pro Bold"/>
              </a:rPr>
              <a:t>PIOTR SKUBAŁA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52421" y="3870659"/>
            <a:ext cx="5474879" cy="46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4"/>
              </a:lnSpc>
            </a:pPr>
            <a:r>
              <a:rPr lang="en-US" sz="2731">
                <a:solidFill>
                  <a:srgbClr val="755B60"/>
                </a:solidFill>
                <a:latin typeface="Source Sans Pro Bold"/>
              </a:rPr>
              <a:t>PROFESOR, UNIWERSYTET ŚLĄSKI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80956" y="6323359"/>
            <a:ext cx="204906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Climate 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Reality Project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588500" y="6323555"/>
            <a:ext cx="850597" cy="694299"/>
          </a:xfrm>
          <a:custGeom>
            <a:avLst/>
            <a:gdLst/>
            <a:ahLst/>
            <a:cxnLst/>
            <a:rect l="l" t="t" r="r" b="b"/>
            <a:pathLst>
              <a:path w="850597" h="694299">
                <a:moveTo>
                  <a:pt x="0" y="0"/>
                </a:moveTo>
                <a:lnTo>
                  <a:pt x="850597" y="0"/>
                </a:lnTo>
                <a:lnTo>
                  <a:pt x="850597" y="694299"/>
                </a:lnTo>
                <a:lnTo>
                  <a:pt x="0" y="6942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4817035" y="6323359"/>
            <a:ext cx="204906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Klub Myśli</a:t>
            </a:r>
          </a:p>
          <a:p>
            <a:pPr>
              <a:lnSpc>
                <a:spcPts val="2659"/>
              </a:lnSpc>
            </a:pPr>
            <a:r>
              <a:rPr lang="en-US" sz="1899">
                <a:solidFill>
                  <a:srgbClr val="755B60"/>
                </a:solidFill>
                <a:latin typeface="Source Sans Pro Bold"/>
              </a:rPr>
              <a:t>Ekologicznej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9000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558003" y="95250"/>
            <a:ext cx="7288037" cy="10096500"/>
            <a:chOff x="0" y="0"/>
            <a:chExt cx="9017000" cy="119888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9017000" cy="11988800"/>
            </a:xfrm>
            <a:prstGeom prst="rect">
              <a:avLst/>
            </a:prstGeom>
            <a:solidFill>
              <a:srgbClr val="F8FFE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54634" y="1733594"/>
              <a:ext cx="7056931" cy="1428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755B60"/>
                  </a:solidFill>
                  <a:latin typeface="Source Sans Pro Bold"/>
                </a:rPr>
                <a:t>KATOWICKI PROGRAM EDUKACJI KLIMATYCZNEJ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54634" y="3620263"/>
              <a:ext cx="7107731" cy="5680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499"/>
                </a:lnSpc>
              </a:pPr>
              <a:r>
                <a:rPr lang="en-US" sz="14999" dirty="0">
                  <a:solidFill>
                    <a:srgbClr val="97C160"/>
                  </a:solidFill>
                  <a:latin typeface="Six Caps Bold"/>
                </a:rPr>
                <a:t>KLIMATYCZNE KATOWICE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744200" y="8023507"/>
            <a:ext cx="6859543" cy="1501374"/>
          </a:xfrm>
          <a:custGeom>
            <a:avLst/>
            <a:gdLst/>
            <a:ahLst/>
            <a:cxnLst/>
            <a:rect l="l" t="t" r="r" b="b"/>
            <a:pathLst>
              <a:path w="6630502" h="1511360">
                <a:moveTo>
                  <a:pt x="0" y="0"/>
                </a:moveTo>
                <a:lnTo>
                  <a:pt x="6630502" y="0"/>
                </a:lnTo>
                <a:lnTo>
                  <a:pt x="6630502" y="1511360"/>
                </a:lnTo>
                <a:lnTo>
                  <a:pt x="0" y="1511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29" t="-277420" r="-294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540529" cy="10287000"/>
          </a:xfrm>
          <a:custGeom>
            <a:avLst/>
            <a:gdLst/>
            <a:ahLst/>
            <a:cxnLst/>
            <a:rect l="l" t="t" r="r" b="b"/>
            <a:pathLst>
              <a:path w="2540529" h="10287000">
                <a:moveTo>
                  <a:pt x="0" y="0"/>
                </a:moveTo>
                <a:lnTo>
                  <a:pt x="2540529" y="0"/>
                </a:lnTo>
                <a:lnTo>
                  <a:pt x="25405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1985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743200" y="4000500"/>
            <a:ext cx="7799563" cy="3429533"/>
          </a:xfrm>
          <a:custGeom>
            <a:avLst/>
            <a:gdLst/>
            <a:ahLst/>
            <a:cxnLst/>
            <a:rect l="l" t="t" r="r" b="b"/>
            <a:pathLst>
              <a:path w="7609856" h="3183584">
                <a:moveTo>
                  <a:pt x="0" y="0"/>
                </a:moveTo>
                <a:lnTo>
                  <a:pt x="7609856" y="0"/>
                </a:lnTo>
                <a:lnTo>
                  <a:pt x="7609856" y="3183584"/>
                </a:lnTo>
                <a:lnTo>
                  <a:pt x="0" y="3183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205" t="-87290" r="-48049" b="-71210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900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1028700" y="1028700"/>
            <a:ext cx="16230600" cy="8343900"/>
          </a:xfrm>
          <a:prstGeom prst="rect">
            <a:avLst/>
          </a:prstGeom>
          <a:solidFill>
            <a:srgbClr val="F8FFEF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3175076" y="3224022"/>
            <a:ext cx="14169949" cy="613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6"/>
              </a:lnSpc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pracach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Zespół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do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spraw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opracowania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pilotażowego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programu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nauczania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Edukacji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Klimatycznej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realizowanego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katowickich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szkołach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samorządowych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uczestniczyli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m.in.:</a:t>
            </a:r>
          </a:p>
          <a:p>
            <a:pPr>
              <a:lnSpc>
                <a:spcPts val="2876"/>
              </a:lnSpc>
            </a:pPr>
            <a:endParaRPr lang="en-US" sz="2054" dirty="0">
              <a:solidFill>
                <a:srgbClr val="755B60"/>
              </a:solidFill>
              <a:latin typeface="Source Sans Pro"/>
            </a:endParaRP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Przewodniczący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Zespołu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Mariusz Skiba,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Wiceprezydent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Miasta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Katowice (do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grudnia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2023 r.)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Wiceprzewodniczący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Zespołu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Beata Urych,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Naczelnik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Wydziału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Klimatu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Energii</a:t>
            </a:r>
            <a:endParaRPr lang="en-US" sz="2054" dirty="0">
              <a:solidFill>
                <a:srgbClr val="755B60"/>
              </a:solidFill>
              <a:latin typeface="Source Sans Pro"/>
            </a:endParaRP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Grażyna Burek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zastępca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Naczelnika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Wydziału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Edukacji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Sportu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Magdalena Floriańska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kierownik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Referatu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Organizacji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,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Wsparcia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Rozwoju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Edukacji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Wydziale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Edukacji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Sportu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Grzegorz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Mazurkiewicz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Naczelnik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Wydziału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Kształtowania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Środowiska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Adriana Mrowiec-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Kostorz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nauczyciel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Zespole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Szkół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Placówek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nr 1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Kamila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Serwicka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nauczyciel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Szkole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Podstawowej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nr 17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im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.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Tadeusza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Kościuszki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Aneta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Rzeżawska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nauczyciel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Zespole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Szkolno-Przedszkolnym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nr 13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Edyta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Rasała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nauczyciel w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Zespole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Szkół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nr 2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im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. J.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Iwaszkiewicza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Krzysztof Kraus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Radny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Rady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Miasta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Katowice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Patryk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Białas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Radny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Rady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Miasta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Katowice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Magdalena Ochwat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ekspert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zewnętrzny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(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Uniwersytet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Śląski, EUROPE DIRECT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Śląskie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)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054" dirty="0">
                <a:solidFill>
                  <a:srgbClr val="755B60"/>
                </a:solidFill>
                <a:latin typeface="Source Sans Pro"/>
              </a:rPr>
              <a:t>Piotr Skubała -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ekspert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zewnętrzny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(</a:t>
            </a:r>
            <a:r>
              <a:rPr lang="en-US" sz="2054" dirty="0" err="1">
                <a:solidFill>
                  <a:srgbClr val="755B60"/>
                </a:solidFill>
                <a:latin typeface="Source Sans Pro"/>
              </a:rPr>
              <a:t>Uniwersytet</a:t>
            </a:r>
            <a:r>
              <a:rPr lang="en-US" sz="2054" dirty="0">
                <a:solidFill>
                  <a:srgbClr val="755B60"/>
                </a:solidFill>
                <a:latin typeface="Source Sans Pro"/>
              </a:rPr>
              <a:t> Śląski, Team EUROPE DIRECT)</a:t>
            </a:r>
          </a:p>
          <a:p>
            <a:pPr>
              <a:lnSpc>
                <a:spcPts val="2876"/>
              </a:lnSpc>
            </a:pPr>
            <a:endParaRPr lang="en-US" sz="2054" dirty="0">
              <a:solidFill>
                <a:srgbClr val="755B60"/>
              </a:solidFill>
              <a:latin typeface="Source Sans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89351" y="1095375"/>
            <a:ext cx="14169949" cy="58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1"/>
              </a:lnSpc>
            </a:pPr>
            <a:r>
              <a:rPr lang="en-US" sz="4299" spc="167">
                <a:solidFill>
                  <a:srgbClr val="97C160"/>
                </a:solidFill>
                <a:latin typeface="Source Sans Pro Bold"/>
              </a:rPr>
              <a:t>ZESPÓŁ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89351" y="1729300"/>
            <a:ext cx="14169949" cy="95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2731">
                <a:solidFill>
                  <a:srgbClr val="755B60"/>
                </a:solidFill>
                <a:latin typeface="Source Sans Pro Bold"/>
              </a:rPr>
              <a:t>ds. opracowania pilotażowego programu nauczania </a:t>
            </a:r>
          </a:p>
          <a:p>
            <a:pPr algn="ctr">
              <a:lnSpc>
                <a:spcPts val="3824"/>
              </a:lnSpc>
            </a:pPr>
            <a:r>
              <a:rPr lang="en-US" sz="2731">
                <a:solidFill>
                  <a:srgbClr val="755B60"/>
                </a:solidFill>
                <a:latin typeface="Source Sans Pro Bold"/>
              </a:rPr>
              <a:t>Edukacji Klimatycznej realizowanego w katowickich szkołach samorządowych</a:t>
            </a:r>
          </a:p>
        </p:txBody>
      </p:sp>
      <p:sp>
        <p:nvSpPr>
          <p:cNvPr id="7" name="AutoShape 7"/>
          <p:cNvSpPr/>
          <p:nvPr/>
        </p:nvSpPr>
        <p:spPr>
          <a:xfrm>
            <a:off x="6906618" y="2971709"/>
            <a:ext cx="6630665" cy="89604"/>
          </a:xfrm>
          <a:prstGeom prst="rect">
            <a:avLst/>
          </a:prstGeom>
          <a:solidFill>
            <a:srgbClr val="97C160"/>
          </a:solid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2060651" cy="8343900"/>
          </a:xfrm>
          <a:custGeom>
            <a:avLst/>
            <a:gdLst/>
            <a:ahLst/>
            <a:cxnLst/>
            <a:rect l="l" t="t" r="r" b="b"/>
            <a:pathLst>
              <a:path w="2060651" h="8343900">
                <a:moveTo>
                  <a:pt x="0" y="0"/>
                </a:moveTo>
                <a:lnTo>
                  <a:pt x="2060651" y="0"/>
                </a:lnTo>
                <a:lnTo>
                  <a:pt x="2060651" y="8343900"/>
                </a:lnTo>
                <a:lnTo>
                  <a:pt x="0" y="834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19850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74F78754-8E10-EC79-9F64-91190EF24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1" t="9583" r="23828" b="4691"/>
          <a:stretch/>
        </p:blipFill>
        <p:spPr>
          <a:xfrm>
            <a:off x="4329852" y="384590"/>
            <a:ext cx="4698948" cy="663681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B4B6330-DD9F-D5B3-06B2-04B23298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43" t="10825" r="23125" b="2917"/>
          <a:stretch/>
        </p:blipFill>
        <p:spPr>
          <a:xfrm>
            <a:off x="13730585" y="384590"/>
            <a:ext cx="4418564" cy="6208425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AB85FB-863F-E845-0875-94ED18DAAB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41948" t="8632" r="23754" b="5784"/>
          <a:stretch/>
        </p:blipFill>
        <p:spPr>
          <a:xfrm>
            <a:off x="138853" y="4102898"/>
            <a:ext cx="4158569" cy="5837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03B76EF-A0FB-BE85-AAF6-5131D02DA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07" t="12362" r="23856" b="4651"/>
          <a:stretch/>
        </p:blipFill>
        <p:spPr>
          <a:xfrm>
            <a:off x="9185813" y="4102898"/>
            <a:ext cx="4256070" cy="58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r="-1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8205827" y="673392"/>
            <a:ext cx="9431520" cy="9054515"/>
          </a:xfrm>
          <a:prstGeom prst="rect">
            <a:avLst/>
          </a:prstGeom>
          <a:solidFill>
            <a:srgbClr val="F8FFEF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10724328" y="2165348"/>
            <a:ext cx="6630665" cy="89604"/>
          </a:xfrm>
          <a:prstGeom prst="rect">
            <a:avLst/>
          </a:prstGeom>
          <a:solidFill>
            <a:srgbClr val="97C160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8205827" y="673392"/>
            <a:ext cx="2236148" cy="9054515"/>
          </a:xfrm>
          <a:custGeom>
            <a:avLst/>
            <a:gdLst/>
            <a:ahLst/>
            <a:cxnLst/>
            <a:rect l="l" t="t" r="r" b="b"/>
            <a:pathLst>
              <a:path w="2236148" h="9054515">
                <a:moveTo>
                  <a:pt x="0" y="0"/>
                </a:moveTo>
                <a:lnTo>
                  <a:pt x="2236148" y="0"/>
                </a:lnTo>
                <a:lnTo>
                  <a:pt x="2236148" y="9054516"/>
                </a:lnTo>
                <a:lnTo>
                  <a:pt x="0" y="905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1985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0441975" y="2454977"/>
            <a:ext cx="7195371" cy="704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6"/>
              </a:lnSpc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Rok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szkolny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2023/2024 jest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rokiem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pilotażowym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klimatycznego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programu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miejskiego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,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natomiast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w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roku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szkolnym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2024/2025 w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klasach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7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wszystkich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katowickich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szkół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podstawowych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realizowany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będzie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program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edukacji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klimatycznej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 </a:t>
            </a:r>
          </a:p>
          <a:p>
            <a:pPr>
              <a:lnSpc>
                <a:spcPts val="2876"/>
              </a:lnSpc>
            </a:pPr>
            <a:endParaRPr lang="en-US" sz="2400" dirty="0">
              <a:solidFill>
                <a:srgbClr val="755B60"/>
              </a:solidFill>
              <a:latin typeface="Source Sans Pro"/>
            </a:endParaRP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Edukacja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klimatyczno-środowiskowa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na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każdym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przedmiocie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szkolnym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Interdyscyplinarny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charakter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prezentowanych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treści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środowiskowych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Powrót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do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ścieżek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międzyprzedmiotowych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Dowartościowaniem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regionalności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 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Postrzeganie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zachowań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prośrodowiskowych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jako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obywatelskich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i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patriotycznych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Metody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oparte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na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zaangażowaniu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uczniów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,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oddziaływujące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na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emocje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,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dające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uczniom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poczucia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sprawstwa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w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obszarze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kryzysu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klimatycznego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.</a:t>
            </a:r>
          </a:p>
          <a:p>
            <a:pPr marL="443671" lvl="1" indent="-221836">
              <a:lnSpc>
                <a:spcPts val="2876"/>
              </a:lnSpc>
              <a:buFont typeface="Arial"/>
              <a:buChar char="•"/>
            </a:pP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Metody</a:t>
            </a:r>
            <a:r>
              <a:rPr lang="en-US" sz="2400" dirty="0">
                <a:solidFill>
                  <a:srgbClr val="755B60"/>
                </a:solidFill>
                <a:latin typeface="Source Sans Pro"/>
              </a:rPr>
              <a:t> </a:t>
            </a:r>
            <a:r>
              <a:rPr lang="en-US" sz="2400" dirty="0" err="1">
                <a:solidFill>
                  <a:srgbClr val="755B60"/>
                </a:solidFill>
                <a:latin typeface="Source Sans Pro"/>
              </a:rPr>
              <a:t>terenowe</a:t>
            </a:r>
            <a:r>
              <a:rPr lang="pl-PL" sz="2400" dirty="0">
                <a:solidFill>
                  <a:srgbClr val="755B60"/>
                </a:solidFill>
                <a:latin typeface="Source Sans Pro"/>
              </a:rPr>
              <a:t>.</a:t>
            </a:r>
            <a:endParaRPr lang="en-US" sz="2400" dirty="0">
              <a:solidFill>
                <a:srgbClr val="755B60"/>
              </a:solidFill>
              <a:latin typeface="Source Sans Pro"/>
            </a:endParaRPr>
          </a:p>
          <a:p>
            <a:pPr>
              <a:lnSpc>
                <a:spcPts val="2876"/>
              </a:lnSpc>
            </a:pPr>
            <a:endParaRPr lang="en-US" sz="2054" dirty="0">
              <a:solidFill>
                <a:srgbClr val="755B60"/>
              </a:solidFill>
              <a:latin typeface="Source Sans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41975" y="927744"/>
            <a:ext cx="7195371" cy="58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1"/>
              </a:lnSpc>
            </a:pPr>
            <a:r>
              <a:rPr lang="en-US" sz="4299" spc="167">
                <a:solidFill>
                  <a:srgbClr val="97C160"/>
                </a:solidFill>
                <a:latin typeface="Source Sans Pro Bold"/>
              </a:rPr>
              <a:t>ZAŁOŻENIA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41975" y="1452343"/>
            <a:ext cx="7195371" cy="47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2731">
                <a:solidFill>
                  <a:srgbClr val="755B60"/>
                </a:solidFill>
                <a:latin typeface="Source Sans Pro Bold"/>
              </a:rPr>
              <a:t>programu Klimatyczne Katowice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osoba, Ludzka twarz, budynek, ubrania&#10;&#10;Opis wygenerowany automatycznie">
            <a:extLst>
              <a:ext uri="{FF2B5EF4-FFF2-40B4-BE49-F238E27FC236}">
                <a16:creationId xmlns:a16="http://schemas.microsoft.com/office/drawing/2014/main" id="{94691610-5A74-1C0E-9AF7-6D9C4FF78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242"/>
            <a:ext cx="6858000" cy="5123113"/>
          </a:xfrm>
          <a:prstGeom prst="rect">
            <a:avLst/>
          </a:prstGeom>
        </p:spPr>
      </p:pic>
      <p:pic>
        <p:nvPicPr>
          <p:cNvPr id="9" name="Obraz 8" descr="Obraz zawierający ubrania, na wolnym powietrzu, osoba, niebo&#10;&#10;Opis wygenerowany automatycznie">
            <a:extLst>
              <a:ext uri="{FF2B5EF4-FFF2-40B4-BE49-F238E27FC236}">
                <a16:creationId xmlns:a16="http://schemas.microsoft.com/office/drawing/2014/main" id="{AB0B20FC-4C59-981F-8F7F-141C605E1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90" y="5731326"/>
            <a:ext cx="5750619" cy="4268748"/>
          </a:xfrm>
          <a:prstGeom prst="rect">
            <a:avLst/>
          </a:prstGeom>
        </p:spPr>
      </p:pic>
      <p:pic>
        <p:nvPicPr>
          <p:cNvPr id="7" name="Obraz 6" descr="Obraz zawierający ubrania, osoba, na wolnym powietrzu, drzewo&#10;&#10;Opis wygenerowany automatycznie">
            <a:extLst>
              <a:ext uri="{FF2B5EF4-FFF2-40B4-BE49-F238E27FC236}">
                <a16:creationId xmlns:a16="http://schemas.microsoft.com/office/drawing/2014/main" id="{C5A2875B-9FCA-4A5E-528B-EE425873F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691" y="382468"/>
            <a:ext cx="5037667" cy="6742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74C13F1-B1AF-EB70-1570-22BBD8EA1C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0" y="6134100"/>
            <a:ext cx="3352800" cy="2819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3900" dirty="0">
                <a:solidFill>
                  <a:schemeClr val="bg1"/>
                </a:solidFill>
              </a:rPr>
              <a:t>Tak </a:t>
            </a:r>
            <a:r>
              <a:rPr lang="en-US" sz="3900" dirty="0" err="1">
                <a:solidFill>
                  <a:schemeClr val="bg1"/>
                </a:solidFill>
              </a:rPr>
              <a:t>było</a:t>
            </a:r>
            <a:r>
              <a:rPr lang="en-US" sz="39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3" name="Obraz 12" descr="Obraz zawierający drzewo, osoba, ubrania, na wolnym powietrzu&#10;&#10;Opis wygenerowany automatycznie">
            <a:extLst>
              <a:ext uri="{FF2B5EF4-FFF2-40B4-BE49-F238E27FC236}">
                <a16:creationId xmlns:a16="http://schemas.microsoft.com/office/drawing/2014/main" id="{817D2066-4306-6C17-0F91-BE80B5532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7497446"/>
            <a:ext cx="3610629" cy="24070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2651A24-30B1-9C9B-63AF-69921CFBD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16" y="-114300"/>
            <a:ext cx="253518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11002-2C07-E9EC-4A51-685DF7CF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202" y="7112923"/>
            <a:ext cx="10244280" cy="1293047"/>
          </a:xfrm>
        </p:spPr>
        <p:txBody>
          <a:bodyPr vert="horz" lIns="137160" tIns="68580" rIns="137160" bIns="6858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Tak było</a:t>
            </a:r>
          </a:p>
        </p:txBody>
      </p:sp>
      <p:pic>
        <p:nvPicPr>
          <p:cNvPr id="13" name="Obraz 12" descr="Obraz zawierający osoba, ubrania, na wolnym powietrzu, Ludzka twarz&#10;&#10;Opis wygenerowany automatycznie">
            <a:extLst>
              <a:ext uri="{FF2B5EF4-FFF2-40B4-BE49-F238E27FC236}">
                <a16:creationId xmlns:a16="http://schemas.microsoft.com/office/drawing/2014/main" id="{A6F2DA3B-DE9A-5E1B-1BFE-9D2FA7A5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37" y="1284788"/>
            <a:ext cx="4811716" cy="7208564"/>
          </a:xfrm>
          <a:prstGeom prst="rect">
            <a:avLst/>
          </a:prstGeom>
        </p:spPr>
      </p:pic>
      <p:pic>
        <p:nvPicPr>
          <p:cNvPr id="11" name="Obraz 10" descr="Obraz zawierający na wolnym powietrzu, ubrania, osoba, trawa&#10;&#10;Opis wygenerowany automatycznie">
            <a:extLst>
              <a:ext uri="{FF2B5EF4-FFF2-40B4-BE49-F238E27FC236}">
                <a16:creationId xmlns:a16="http://schemas.microsoft.com/office/drawing/2014/main" id="{EC6CE38E-0D78-0DE9-E459-4DC78A2B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10" y="64613"/>
            <a:ext cx="5107253" cy="34090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6828F4B-5098-490B-3C06-6637947D8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6" y="3435607"/>
            <a:ext cx="4380161" cy="3285121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673C967-F95E-0063-AA20-602D58B0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27" y="326931"/>
            <a:ext cx="4380161" cy="58402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0AD68F7-9BF7-BE25-53BA-EF9A9B254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83" y="6770100"/>
            <a:ext cx="4689200" cy="35169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C6563CD-3C87-4D3B-30E4-153CA3365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603" y="6748155"/>
            <a:ext cx="4224718" cy="307770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6070413-696E-3578-F2B8-EECD5ACCF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3518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ubrania, osoba, w pomieszczeniu, kobieta&#10;&#10;Opis wygenerowany automatycznie">
            <a:extLst>
              <a:ext uri="{FF2B5EF4-FFF2-40B4-BE49-F238E27FC236}">
                <a16:creationId xmlns:a16="http://schemas.microsoft.com/office/drawing/2014/main" id="{8A16F8C4-5AB6-DC16-DCDD-6D0EC7BBFC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91" y="207068"/>
            <a:ext cx="4904106" cy="6308032"/>
          </a:xfrm>
          <a:prstGeom prst="rect">
            <a:avLst/>
          </a:prstGeom>
        </p:spPr>
      </p:pic>
      <p:pic>
        <p:nvPicPr>
          <p:cNvPr id="13" name="Obraz 12" descr="Obraz zawierający na wolnym powietrzu, drzewo, ubrania, osoba&#10;&#10;Opis wygenerowany automatycznie">
            <a:extLst>
              <a:ext uri="{FF2B5EF4-FFF2-40B4-BE49-F238E27FC236}">
                <a16:creationId xmlns:a16="http://schemas.microsoft.com/office/drawing/2014/main" id="{ACA0579E-9DD6-EA81-7FCB-49BAB3F21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"/>
            <a:ext cx="8090876" cy="5289725"/>
          </a:xfrm>
          <a:prstGeom prst="rect">
            <a:avLst/>
          </a:prstGeom>
        </p:spPr>
      </p:pic>
      <p:pic>
        <p:nvPicPr>
          <p:cNvPr id="7" name="Obraz 6" descr="Obraz zawierający ubrania, na wolnym powietrzu, osoba, obuwie&#10;&#10;Opis wygenerowany automatycznie">
            <a:extLst>
              <a:ext uri="{FF2B5EF4-FFF2-40B4-BE49-F238E27FC236}">
                <a16:creationId xmlns:a16="http://schemas.microsoft.com/office/drawing/2014/main" id="{7D678A32-594A-A275-48CB-B3B1B9D80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03" y="6507480"/>
            <a:ext cx="4719293" cy="3476510"/>
          </a:xfrm>
          <a:prstGeom prst="rect">
            <a:avLst/>
          </a:prstGeom>
        </p:spPr>
      </p:pic>
      <p:pic>
        <p:nvPicPr>
          <p:cNvPr id="11" name="Obraz 10" descr="Obraz zawierający osoba, ubrania, Ludzka twarz, na wolnym powietrzu&#10;&#10;Opis wygenerowany automatycznie">
            <a:extLst>
              <a:ext uri="{FF2B5EF4-FFF2-40B4-BE49-F238E27FC236}">
                <a16:creationId xmlns:a16="http://schemas.microsoft.com/office/drawing/2014/main" id="{04E4BF7C-871C-92DB-0BE1-A0D429532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5717543"/>
            <a:ext cx="3184598" cy="43395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86146AE-75A2-BDFD-F46E-3A45A139A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35185" cy="10287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1EFD0FE-2F93-33C7-3978-CB1A1C3A7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7441232"/>
            <a:ext cx="3524449" cy="26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7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ubrania, osoba, w pomieszczeniu, kobieta&#10;&#10;Opis wygenerowany automatycznie">
            <a:extLst>
              <a:ext uri="{FF2B5EF4-FFF2-40B4-BE49-F238E27FC236}">
                <a16:creationId xmlns:a16="http://schemas.microsoft.com/office/drawing/2014/main" id="{78E0F7AB-0A55-DAC4-D5E1-107F5EAD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7" y="965197"/>
            <a:ext cx="6267449" cy="8356599"/>
          </a:xfrm>
          <a:prstGeom prst="rect">
            <a:avLst/>
          </a:prstGeom>
        </p:spPr>
      </p:pic>
      <p:pic>
        <p:nvPicPr>
          <p:cNvPr id="3" name="Obraz 2" descr="Obraz zawierający ubrania, na wolnym powietrzu, osoba, drzewo&#10;&#10;Opis wygenerowany automatycznie">
            <a:extLst>
              <a:ext uri="{FF2B5EF4-FFF2-40B4-BE49-F238E27FC236}">
                <a16:creationId xmlns:a16="http://schemas.microsoft.com/office/drawing/2014/main" id="{2291B098-87DD-0F9A-54CC-31B374E9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1866900"/>
            <a:ext cx="7937501" cy="59531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B0B3BF9-F02B-1974-184A-A702E7F4D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"/>
            <a:ext cx="253518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BB812CE1FB93428A3CD25FE6E08A7F" ma:contentTypeVersion="15" ma:contentTypeDescription="Utwórz nowy dokument." ma:contentTypeScope="" ma:versionID="dee35e78e5c3d19f1f39126c7c7789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84c4366fb45b724eb6f2c3b9411c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19D2BC-2C00-4F99-B159-E47FC171E797}"/>
</file>

<file path=customXml/itemProps2.xml><?xml version="1.0" encoding="utf-8"?>
<ds:datastoreItem xmlns:ds="http://schemas.openxmlformats.org/officeDocument/2006/customXml" ds:itemID="{A7E0AA0C-5380-41D6-92B9-85AEF2875AB4}"/>
</file>

<file path=customXml/itemProps3.xml><?xml version="1.0" encoding="utf-8"?>
<ds:datastoreItem xmlns:ds="http://schemas.openxmlformats.org/officeDocument/2006/customXml" ds:itemID="{ED98FC31-2E45-4CF0-9A00-BD59977F7FF3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318</Words>
  <Application>Microsoft Office PowerPoint</Application>
  <PresentationFormat>Niestandardowy</PresentationFormat>
  <Paragraphs>40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Source Sans Pro Bold</vt:lpstr>
      <vt:lpstr>Arial</vt:lpstr>
      <vt:lpstr>Source Sans Pro</vt:lpstr>
      <vt:lpstr>Six Caps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Tak było…</vt:lpstr>
      <vt:lpstr>Tak było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Klimatyczne katowice</dc:title>
  <dc:creator>Asus</dc:creator>
  <cp:lastModifiedBy>Magdalena Ochwat</cp:lastModifiedBy>
  <cp:revision>3</cp:revision>
  <dcterms:created xsi:type="dcterms:W3CDTF">2006-08-16T00:00:00Z</dcterms:created>
  <dcterms:modified xsi:type="dcterms:W3CDTF">2024-01-17T08:02:10Z</dcterms:modified>
  <dc:identifier>DAF6EJaBy6k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0x0101003DBB812CE1FB93428A3CD25FE6E08A7F</vt:lpwstr>
  </property>
</Properties>
</file>